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32"/>
  </p:notesMasterIdLst>
  <p:handoutMasterIdLst>
    <p:handoutMasterId r:id="rId33"/>
  </p:handoutMasterIdLst>
  <p:sldIdLst>
    <p:sldId id="256" r:id="rId3"/>
    <p:sldId id="279" r:id="rId4"/>
    <p:sldId id="281" r:id="rId5"/>
    <p:sldId id="302" r:id="rId6"/>
    <p:sldId id="347" r:id="rId7"/>
    <p:sldId id="303" r:id="rId8"/>
    <p:sldId id="319" r:id="rId9"/>
    <p:sldId id="308" r:id="rId10"/>
    <p:sldId id="305" r:id="rId11"/>
    <p:sldId id="332" r:id="rId12"/>
    <p:sldId id="333" r:id="rId13"/>
    <p:sldId id="278" r:id="rId14"/>
    <p:sldId id="285" r:id="rId15"/>
    <p:sldId id="286" r:id="rId16"/>
    <p:sldId id="317" r:id="rId17"/>
    <p:sldId id="287" r:id="rId18"/>
    <p:sldId id="292" r:id="rId19"/>
    <p:sldId id="309" r:id="rId20"/>
    <p:sldId id="316" r:id="rId21"/>
    <p:sldId id="313" r:id="rId22"/>
    <p:sldId id="311" r:id="rId23"/>
    <p:sldId id="314" r:id="rId24"/>
    <p:sldId id="315" r:id="rId25"/>
    <p:sldId id="294" r:id="rId26"/>
    <p:sldId id="325" r:id="rId27"/>
    <p:sldId id="324" r:id="rId28"/>
    <p:sldId id="327" r:id="rId29"/>
    <p:sldId id="329" r:id="rId30"/>
    <p:sldId id="31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F0D6FF"/>
    <a:srgbClr val="D6A6FF"/>
    <a:srgbClr val="FF8200"/>
    <a:srgbClr val="005ECE"/>
    <a:srgbClr val="FF8B00"/>
    <a:srgbClr val="FFF6C9"/>
    <a:srgbClr val="FFE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62"/>
    <p:restoredTop sz="94664"/>
  </p:normalViewPr>
  <p:slideViewPr>
    <p:cSldViewPr snapToGrid="0" snapToObjects="1">
      <p:cViewPr varScale="1">
        <p:scale>
          <a:sx n="72" d="100"/>
          <a:sy n="72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22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B9F3-2D21-B144-A225-5DB7FC88CEE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5547-E652-B649-82B2-BAF1F5D5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1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16D6-B238-FF4C-8459-96930AAE986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9A8F-2F57-E949-97AA-E3E64E5D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69A8F-2F57-E949-97AA-E3E64E5D01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8CE0-D4FC-4983-8C51-5DDB1354E4C2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3CA9-D0B4-4BDD-8BCA-0AFB5147CFAF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C1F1-49EC-4731-91BC-84D3EA58D29F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DB1-0395-4729-BB0E-AF411F2CDB8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8A70-9521-4CD2-B895-5D58AB4D3CA7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98B1-6087-49AC-9759-10E63C59AC6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8B1C1-6C93-431C-B786-E0C433AA7383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CBA9-3095-4426-8282-ADC1DE1D82A3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73D0-E409-46AC-9E70-B7EB2C999D3E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A84E-F2B9-4AD8-80E6-BE22211C71B8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85C8-D62C-4869-8703-C9C418C783D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CEB21-BD90-4765-8DF6-F2E7EA3FA75C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FE70-F725-488F-A755-5D0CD8BA70B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F0B5-FEF1-4CDF-9160-59705B503D0D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CA2E-B8C3-474C-A5CF-488B640EDC7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C737-4314-4A77-B362-2CB75969752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7BD69-D11B-4328-9F10-14DA20D86D37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917A-557D-4C3A-91B9-1B7EA31B0BA6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E8008-E43C-4A76-90B3-2F593AC795E1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7165-387E-4FAE-B90F-264D4E8F1463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AB5B-32FB-40B6-8902-2221DAEB5FF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5B5-AB21-4CD2-BDD7-3FF97BD9942E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3966-EDC6-46B1-8A0B-FEF87FE5F54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1C49-89EB-4C1D-9FB5-731412F2D01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8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Recurrence Relations and how to solve them!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FE97F-CBFA-4619-B39F-48013EE5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FF96-5421-45CD-A014-D4B4BE3F6D72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8F871-68D9-4C05-80ED-7B58BA0D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  <a:blipFill>
                <a:blip r:embed="rId2"/>
                <a:stretch>
                  <a:fillRect l="-178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BDFCDE6-CEC6-5240-AD49-73F33852CE01}"/>
              </a:ext>
            </a:extLst>
          </p:cNvPr>
          <p:cNvSpPr/>
          <p:nvPr/>
        </p:nvSpPr>
        <p:spPr>
          <a:xfrm>
            <a:off x="6001096" y="2165109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83177-F24D-3840-B6F4-355421AD56DC}"/>
              </a:ext>
            </a:extLst>
          </p:cNvPr>
          <p:cNvSpPr/>
          <p:nvPr/>
        </p:nvSpPr>
        <p:spPr>
          <a:xfrm>
            <a:off x="6171536" y="308032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D3BA1F-42A1-0C42-97ED-4A88ACFFAFF2}"/>
              </a:ext>
            </a:extLst>
          </p:cNvPr>
          <p:cNvSpPr/>
          <p:nvPr/>
        </p:nvSpPr>
        <p:spPr>
          <a:xfrm>
            <a:off x="6644028" y="6201357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EC3EC-21E0-D04B-B131-AF3A27B082FD}"/>
              </a:ext>
            </a:extLst>
          </p:cNvPr>
          <p:cNvSpPr txBox="1"/>
          <p:nvPr/>
        </p:nvSpPr>
        <p:spPr>
          <a:xfrm>
            <a:off x="5873278" y="6325830"/>
            <a:ext cx="85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(Size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D32FF-3097-1142-8ACE-38A5FB52E54E}"/>
              </a:ext>
            </a:extLst>
          </p:cNvPr>
          <p:cNvSpPr txBox="1"/>
          <p:nvPr/>
        </p:nvSpPr>
        <p:spPr>
          <a:xfrm>
            <a:off x="6537742" y="548300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B2C300-9337-1840-A14E-5CC004457218}"/>
              </a:ext>
            </a:extLst>
          </p:cNvPr>
          <p:cNvSpPr/>
          <p:nvPr/>
        </p:nvSpPr>
        <p:spPr>
          <a:xfrm>
            <a:off x="6380121" y="3813662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6D6A26-0682-A941-A8FA-13DBD4B05125}"/>
              </a:ext>
            </a:extLst>
          </p:cNvPr>
          <p:cNvSpPr/>
          <p:nvPr/>
        </p:nvSpPr>
        <p:spPr>
          <a:xfrm>
            <a:off x="6311054" y="5036729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27BEF4-6122-524F-84C2-12834D70D35B}"/>
              </a:ext>
            </a:extLst>
          </p:cNvPr>
          <p:cNvSpPr txBox="1"/>
          <p:nvPr/>
        </p:nvSpPr>
        <p:spPr>
          <a:xfrm>
            <a:off x="6519753" y="424445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861519" y="3074477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844278" y="383292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61519" y="5181873"/>
            <a:ext cx="606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  <a:r>
              <a:rPr lang="en-US" sz="2000" baseline="30000" dirty="0"/>
              <a:t>t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95747-F5A7-4586-B206-5C813B99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91703-802C-4534-BA78-7EFABB17B67A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2FE9-E5B2-4E12-8F37-BA6482DB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21" grpId="0"/>
      <p:bldP spid="22" grpId="0"/>
      <p:bldP spid="23" grpId="0" animBg="1"/>
      <p:bldP spid="27" grpId="0" animBg="1"/>
      <p:bldP spid="32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</a:t>
                </a:r>
                <a:r>
                  <a:rPr 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  <a:blipFill>
                <a:blip r:embed="rId2"/>
                <a:stretch>
                  <a:fillRect l="-19507" t="-1749" b="-6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935661" y="306212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918420" y="3907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98590" y="5181873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t</a:t>
            </a:r>
            <a:r>
              <a:rPr lang="en-US" sz="2000" dirty="0"/>
              <a:t>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1BC1-B48D-AE49-AF08-51972C662403}"/>
              </a:ext>
            </a:extLst>
          </p:cNvPr>
          <p:cNvGrpSpPr/>
          <p:nvPr/>
        </p:nvGrpSpPr>
        <p:grpSpPr>
          <a:xfrm>
            <a:off x="-815546" y="2165109"/>
            <a:ext cx="8731028" cy="4621837"/>
            <a:chOff x="-815546" y="2165109"/>
            <a:chExt cx="8731028" cy="46218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406384-5CE8-A34B-9256-2A7BDF5DD7A8}"/>
                </a:ext>
              </a:extLst>
            </p:cNvPr>
            <p:cNvSpPr/>
            <p:nvPr/>
          </p:nvSpPr>
          <p:spPr>
            <a:xfrm>
              <a:off x="5237788" y="2830804"/>
              <a:ext cx="2588588" cy="890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1301F7F-E8BE-C04D-AFE8-FC74EC9E2640}"/>
                </a:ext>
              </a:extLst>
            </p:cNvPr>
            <p:cNvSpPr/>
            <p:nvPr/>
          </p:nvSpPr>
          <p:spPr>
            <a:xfrm>
              <a:off x="-815546" y="5778371"/>
              <a:ext cx="8731028" cy="1008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01710D9-9316-8D4C-B9E0-17DDF334A3BC}"/>
                </a:ext>
              </a:extLst>
            </p:cNvPr>
            <p:cNvSpPr/>
            <p:nvPr/>
          </p:nvSpPr>
          <p:spPr>
            <a:xfrm>
              <a:off x="1362103" y="4843784"/>
              <a:ext cx="6344246" cy="1008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  <a:r>
                <a:rPr lang="en-US" baseline="30000" dirty="0">
                  <a:solidFill>
                    <a:schemeClr val="tx1"/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C1AF0E-FBB1-D44F-B9BC-EBD22B66B2D7}"/>
                </a:ext>
              </a:extLst>
            </p:cNvPr>
            <p:cNvSpPr/>
            <p:nvPr/>
          </p:nvSpPr>
          <p:spPr>
            <a:xfrm>
              <a:off x="4309882" y="3743531"/>
              <a:ext cx="3481282" cy="890868"/>
            </a:xfrm>
            <a:prstGeom prst="ellipse">
              <a:avLst/>
            </a:prstGeom>
            <a:solidFill>
              <a:srgbClr val="F0D6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16x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34BDE4F-1BD9-0049-96A2-B467125BC241}"/>
                </a:ext>
              </a:extLst>
            </p:cNvPr>
            <p:cNvGrpSpPr/>
            <p:nvPr/>
          </p:nvGrpSpPr>
          <p:grpSpPr>
            <a:xfrm>
              <a:off x="3788440" y="2165109"/>
              <a:ext cx="3839220" cy="4516856"/>
              <a:chOff x="3752547" y="2165109"/>
              <a:chExt cx="3839220" cy="451685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CFCC76D-DE00-B04B-BDAD-82F5D076C4E9}"/>
                  </a:ext>
                </a:extLst>
              </p:cNvPr>
              <p:cNvSpPr/>
              <p:nvPr/>
            </p:nvSpPr>
            <p:spPr>
              <a:xfrm>
                <a:off x="6001096" y="2165109"/>
                <a:ext cx="1590671" cy="706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Size 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BAA867-90A6-4F44-AFA2-6A6A7AA5B803}"/>
                  </a:ext>
                </a:extLst>
              </p:cNvPr>
              <p:cNvSpPr/>
              <p:nvPr/>
            </p:nvSpPr>
            <p:spPr>
              <a:xfrm>
                <a:off x="3752547" y="6151430"/>
                <a:ext cx="304801" cy="248946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2E2CA73-64D0-704D-B9B5-2D836B7000B8}"/>
                  </a:ext>
                </a:extLst>
              </p:cNvPr>
              <p:cNvSpPr txBox="1"/>
              <p:nvPr/>
            </p:nvSpPr>
            <p:spPr>
              <a:xfrm>
                <a:off x="3846019" y="6312633"/>
                <a:ext cx="855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(Size 1)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F9E737-706E-0A44-B2D8-EB876197867F}"/>
                  </a:ext>
                </a:extLst>
              </p:cNvPr>
              <p:cNvSpPr txBox="1"/>
              <p:nvPr/>
            </p:nvSpPr>
            <p:spPr>
              <a:xfrm>
                <a:off x="6747532" y="5348070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08A537D-3AB8-1D44-A02A-9EB72010934E}"/>
                  </a:ext>
                </a:extLst>
              </p:cNvPr>
              <p:cNvSpPr/>
              <p:nvPr/>
            </p:nvSpPr>
            <p:spPr>
              <a:xfrm>
                <a:off x="6233087" y="3888077"/>
                <a:ext cx="796640" cy="565757"/>
              </a:xfrm>
              <a:prstGeom prst="ellipse">
                <a:avLst/>
              </a:prstGeom>
              <a:solidFill>
                <a:srgbClr val="555B9A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n/4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F3B85D-E69B-0640-8461-7783AD52B38B}"/>
                  </a:ext>
                </a:extLst>
              </p:cNvPr>
              <p:cNvSpPr/>
              <p:nvPr/>
            </p:nvSpPr>
            <p:spPr>
              <a:xfrm>
                <a:off x="4714886" y="5065192"/>
                <a:ext cx="970753" cy="565757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n/2</a:t>
                </a:r>
                <a:r>
                  <a:rPr lang="en-US" baseline="30000"/>
                  <a:t>t</a:t>
                </a:r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AA073B-AB75-DC4B-9532-3F738D0C0FD5}"/>
                  </a:ext>
                </a:extLst>
              </p:cNvPr>
              <p:cNvSpPr txBox="1"/>
              <p:nvPr/>
            </p:nvSpPr>
            <p:spPr>
              <a:xfrm>
                <a:off x="6742123" y="4309276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5BF35-E3FB-9B4E-8DF2-2F6100ED92B0}"/>
                </a:ext>
              </a:extLst>
            </p:cNvPr>
            <p:cNvSpPr/>
            <p:nvPr/>
          </p:nvSpPr>
          <p:spPr>
            <a:xfrm>
              <a:off x="6686364" y="3016190"/>
              <a:ext cx="777298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8A5B9-B3DE-44B8-BEB4-59EA0BCD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B8BA-112A-4CF9-9FEB-736D44A6208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E77AC-48F9-44ED-9C66-97019D17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83" y="184594"/>
            <a:ext cx="8567815" cy="650028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Needlessly recursive integer multiplication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Karatsuba integer multiplication       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T(n) = O(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US" b="0" i="1" baseline="3000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n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 err="1"/>
                  <a:t>MergeSort</a:t>
                </a:r>
                <a:r>
                  <a:rPr lang="en-US" dirty="0"/>
                  <a:t>                                             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(n) )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  <a:blipFill rotWithShape="0">
                <a:blip r:embed="rId2"/>
                <a:stretch>
                  <a:fillRect l="-1271" t="-2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26833" y="790303"/>
            <a:ext cx="4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T(n) = time to solve a problem </a:t>
            </a:r>
            <a:r>
              <a:rPr lang="en-US">
                <a:solidFill>
                  <a:schemeClr val="accent4"/>
                </a:solidFill>
              </a:rPr>
              <a:t>of size 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2508" y="6160799"/>
            <a:ext cx="463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400"/>
                </a:solidFill>
              </a:rPr>
              <a:t>What’s the pattern?!?!?!?!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4BFA0-838A-4BB8-A936-9C425AE8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4C4-503A-42C5-8C90-F1571D9F3B2C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4C479-23C0-4582-98D0-DD45F87F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67809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>
                <a:solidFill>
                  <a:srgbClr val="FF6400"/>
                </a:solidFill>
              </a:rPr>
              <a:t> </a:t>
            </a:r>
            <a:r>
              <a:rPr lang="en-US" dirty="0"/>
              <a:t>formula for many recurrence relations.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You’ll come up with an example in next class when it won’t work.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Proof: “Generalized” tree method.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A04D3-D358-A76A-2AED-3BBF185EC2A4}"/>
              </a:ext>
            </a:extLst>
          </p:cNvPr>
          <p:cNvGrpSpPr/>
          <p:nvPr/>
        </p:nvGrpSpPr>
        <p:grpSpPr>
          <a:xfrm>
            <a:off x="5096655" y="1177809"/>
            <a:ext cx="3747541" cy="5368486"/>
            <a:chOff x="5096655" y="1177809"/>
            <a:chExt cx="3747541" cy="5368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6578" y="3044019"/>
              <a:ext cx="2610787" cy="31329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70426" y="6176963"/>
              <a:ext cx="1806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Jedi master Yoda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096655" y="1177809"/>
              <a:ext cx="3747541" cy="206965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  <a:latin typeface="Athelas" charset="0"/>
                  <a:ea typeface="Athelas" charset="0"/>
                  <a:cs typeface="Athelas" charset="0"/>
                </a:rPr>
                <a:t>A useful </a:t>
              </a:r>
            </a:p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  <a:latin typeface="Athelas" charset="0"/>
                  <a:ea typeface="Athelas" charset="0"/>
                  <a:cs typeface="Athelas" charset="0"/>
                </a:rPr>
                <a:t>formula it is.</a:t>
              </a:r>
            </a:p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  <a:latin typeface="Athelas" charset="0"/>
                  <a:ea typeface="Athelas" charset="0"/>
                  <a:cs typeface="Athelas" charset="0"/>
                </a:rPr>
                <a:t>Know why it works you should.</a:t>
              </a: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1D843F-70E4-4149-8907-044BB065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6DA2-F9AA-43F7-A13E-636CEF88C8FB}" type="datetime1">
              <a:rPr lang="en-US" smtClean="0"/>
              <a:t>9/20/2023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7F9BB-0F8F-477A-80BF-D738F154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02"/>
            <a:ext cx="7886700" cy="1325563"/>
          </a:xfrm>
        </p:spPr>
        <p:txBody>
          <a:bodyPr/>
          <a:lstStyle/>
          <a:p>
            <a:r>
              <a:rPr lang="en-US" dirty="0"/>
              <a:t>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</p:spPr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are constants (independent of n).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  <a:blipFill>
                <a:blip r:embed="rId2"/>
                <a:stretch>
                  <a:fillRect l="-134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4855773"/>
            <a:ext cx="1668523" cy="200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30861" y="5034382"/>
            <a:ext cx="2873497" cy="141009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Many symbols those are</a:t>
            </a:r>
            <a:r>
              <a:rPr lang="mr-IN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656" y="4976726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 : number of </a:t>
            </a:r>
            <a:r>
              <a:rPr lang="en-US" sz="2000" dirty="0" err="1">
                <a:solidFill>
                  <a:srgbClr val="00B050"/>
                </a:solidFill>
              </a:rPr>
              <a:t>subproblems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rgbClr val="FF6400"/>
                </a:solidFill>
              </a:rPr>
              <a:t>d : need to do </a:t>
            </a:r>
            <a:r>
              <a:rPr lang="en-US" sz="2000" dirty="0" err="1">
                <a:solidFill>
                  <a:srgbClr val="FF6400"/>
                </a:solidFill>
              </a:rPr>
              <a:t>n</a:t>
            </a:r>
            <a:r>
              <a:rPr lang="en-US" sz="2000" baseline="30000" dirty="0" err="1">
                <a:solidFill>
                  <a:srgbClr val="FF6400"/>
                </a:solidFill>
              </a:rPr>
              <a:t>d</a:t>
            </a:r>
            <a:r>
              <a:rPr lang="en-US" sz="2000" dirty="0">
                <a:solidFill>
                  <a:srgbClr val="FF6400"/>
                </a:solidFill>
              </a:rPr>
              <a:t> work to create all the </a:t>
            </a:r>
            <a:r>
              <a:rPr lang="en-US" sz="2000" dirty="0" err="1">
                <a:solidFill>
                  <a:srgbClr val="FF6400"/>
                </a:solidFill>
              </a:rPr>
              <a:t>subproblems</a:t>
            </a:r>
            <a:r>
              <a:rPr lang="en-US" sz="2000" dirty="0">
                <a:solidFill>
                  <a:srgbClr val="FF6400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We can also take n/b 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the theorem is still true.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blipFill>
                <a:blip r:embed="rId4"/>
                <a:stretch>
                  <a:fillRect t="-23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/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8009C-0F6F-420D-8AD4-EDD14FFC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89204-4D7D-4CCF-BB7D-2CEFC51CE96D}" type="datetime1">
              <a:rPr lang="en-US" smtClean="0"/>
              <a:t>9/20/2023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DB416-3A61-4A93-8E17-F66855A9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6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20" y="238100"/>
            <a:ext cx="7886700" cy="1325563"/>
          </a:xfrm>
        </p:spPr>
        <p:txBody>
          <a:bodyPr/>
          <a:lstStyle/>
          <a:p>
            <a:r>
              <a:rPr lang="en-US" dirty="0"/>
              <a:t>Technicalities II</a:t>
            </a:r>
            <a:br>
              <a:rPr lang="en-US" dirty="0"/>
            </a:br>
            <a:r>
              <a:rPr lang="en-US" sz="3200" dirty="0">
                <a:solidFill>
                  <a:srgbClr val="7030A0"/>
                </a:solidFill>
              </a:rPr>
              <a:t>Integer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563663"/>
            <a:ext cx="8181720" cy="5294337"/>
          </a:xfrm>
        </p:spPr>
        <p:txBody>
          <a:bodyPr>
            <a:normAutofit/>
          </a:bodyPr>
          <a:lstStyle/>
          <a:p>
            <a:r>
              <a:rPr lang="en-US" dirty="0"/>
              <a:t>If n is odd, I can’t break it up into two problems of size n/2.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one can show that the Master theorem works fine if you pretend that what you have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now on we’ll mostly </a:t>
            </a:r>
            <a:r>
              <a:rPr lang="en-US" b="1" dirty="0"/>
              <a:t>ignore floors and ceilings </a:t>
            </a:r>
            <a:r>
              <a:rPr lang="en-US" dirty="0"/>
              <a:t>in recurrence relations.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5529B3-7496-4C76-A775-7E2F505E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0F312-0708-42B8-9A46-60700DB090CB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2DAB7-4852-4723-86DE-667ECE62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230190"/>
            <a:ext cx="2894038" cy="110607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r>
              <a:rPr lang="en-US" sz="3100" dirty="0"/>
              <a:t>(details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Needlessly recursive integer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/>
                  <a:t>Karatsuba integer multiplication        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log_2(3)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 err="1"/>
                  <a:t>MergeSort</a:t>
                </a:r>
                <a:r>
                  <a:rPr lang="en-US" sz="2400" dirty="0"/>
                  <a:t>                                              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sz="2000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(n) )</a:t>
                </a:r>
              </a:p>
              <a:p>
                <a:r>
                  <a:rPr lang="en-US" sz="2400" dirty="0">
                    <a:sym typeface="Wingdings"/>
                  </a:rPr>
                  <a:t>That other one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O(n)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  <a:blipFill rotWithShape="0">
                <a:blip r:embed="rId2"/>
                <a:stretch>
                  <a:fillRect l="-1842" t="-1774" r="-8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⋅</m:t>
                    </m:r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  <a:blipFill rotWithShape="0">
                <a:blip r:embed="rId4"/>
                <a:stretch>
                  <a:fillRect r="-16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31882" y="2232275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4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1516" y="337310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3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73" y="450477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2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515" y="363471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2567" y="2424635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6164" y="476638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=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539074" y="2031715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708" y="3173052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38464" y="419511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4647" y="567096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1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9538" y="593257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&lt;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1838" y="536130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318052" y="3155605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-543339" y="4296437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440669" y="5416442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/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blipFill>
                <a:blip r:embed="rId5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FD94-963B-4658-858E-914D8164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A170-7B50-4B91-85EB-6E79ED834C5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9E012-FE70-4FE9-A76D-A9155B87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6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generally, </a:t>
            </a:r>
            <a:br>
              <a:rPr lang="en-US" dirty="0"/>
            </a:br>
            <a:r>
              <a:rPr lang="en-US" dirty="0"/>
              <a:t>for T(n) = </a:t>
            </a:r>
            <a:r>
              <a:rPr lang="en-US" dirty="0" err="1"/>
              <a:t>aT</a:t>
            </a:r>
            <a:r>
              <a:rPr lang="en-US" dirty="0"/>
              <a:t>(n/b) + f(n)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6032"/>
            <a:ext cx="8946546" cy="1771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822" y="3809161"/>
            <a:ext cx="3086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[From CLRS – you won’t need to know this fancier version for this class unless you want to.]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473" y="4097148"/>
            <a:ext cx="1636436" cy="2244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0479" y="4097148"/>
            <a:ext cx="270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Figure out how to adapt the proof we gave to prove this more general version!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70381A3-9C3F-4605-8E5A-BFBDBBC2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9399-0450-4EC4-8DF7-77E8A56A9F59}" type="datetime1">
              <a:rPr lang="en-US" smtClean="0"/>
              <a:t>9/20/2023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683A2C-033A-42D2-8A07-2EB9225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2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77" y="206100"/>
            <a:ext cx="8336446" cy="1325563"/>
          </a:xfrm>
        </p:spPr>
        <p:txBody>
          <a:bodyPr/>
          <a:lstStyle/>
          <a:p>
            <a:r>
              <a:rPr lang="en-US"/>
              <a:t>Understanding the Master </a:t>
            </a:r>
            <a:r>
              <a:rPr lang="en-US" dirty="0"/>
              <a:t>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77" y="5368691"/>
            <a:ext cx="7886700" cy="1035201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do these three cases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constants.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/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2FD-6223-488B-97A2-18DB2986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5DA5-A16A-4B16-8CA0-40D99B0ABE76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AEEF-B432-499D-B0C5-EA3658A5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eternal struggle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53275" cy="2762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31026"/>
            <a:ext cx="4631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Branching causes the number of problems to explode</a:t>
            </a:r>
            <a:r>
              <a:rPr lang="en-US" sz="2800">
                <a:solidFill>
                  <a:srgbClr val="FF0000"/>
                </a:solidFill>
              </a:rPr>
              <a:t>! 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most work is at the bottom of the tree!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765" y="4731026"/>
            <a:ext cx="3531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The problems lower in the tree are smaller!  </a:t>
            </a:r>
            <a:r>
              <a:rPr lang="en-US" sz="2800" b="1" dirty="0">
                <a:solidFill>
                  <a:schemeClr val="accent1"/>
                </a:solidFill>
              </a:rPr>
              <a:t>The most work is at the top of the tree!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7AE080-F4A6-4CFB-B908-9B15352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E850-7EBE-4EC1-A9AC-49DD8C84F545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DA798-0EC9-4E26-B453-59FAE2A4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42" y="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3" y="1269033"/>
            <a:ext cx="8294633" cy="5390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Sorting: </a:t>
            </a:r>
            <a:r>
              <a:rPr lang="en-US" dirty="0" err="1"/>
              <a:t>InsertionSort</a:t>
            </a:r>
            <a:r>
              <a:rPr lang="en-US" dirty="0"/>
              <a:t> and </a:t>
            </a:r>
            <a:r>
              <a:rPr lang="en-US" dirty="0" err="1"/>
              <a:t>MergeSort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does it mean to work and be fast?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Worst-Case Analysis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Big-Oh Notation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Analyzing running time of recursive algorithms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By writing out a tree and adding up all the work done.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6A7B7-218A-4324-8BB6-08DC2E0D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A34F-E9B2-4AE4-B0E9-37B63C883C8E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26692-8E49-42A7-8418-8EBED401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our three warm-ups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=4⋅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6732-41DD-405E-8054-880EF674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9BA5-6A13-42F2-8F2D-FB7A2F6B198D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F8A79-8381-40F6-9A85-7E68D44E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0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First example: tall and skinny tree</a:t>
            </a:r>
          </a:p>
        </p:txBody>
      </p:sp>
      <p:sp>
        <p:nvSpPr>
          <p:cNvPr id="4" name="Oval 3"/>
          <p:cNvSpPr/>
          <p:nvPr/>
        </p:nvSpPr>
        <p:spPr>
          <a:xfrm>
            <a:off x="6420472" y="1347671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6648859" y="23966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3" name="Oval 22"/>
          <p:cNvSpPr/>
          <p:nvPr/>
        </p:nvSpPr>
        <p:spPr>
          <a:xfrm>
            <a:off x="6817489" y="3205396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643376" y="4673444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820098" y="615931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>
            <a:off x="7215808" y="2053818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09183" y="2842322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09182" y="3816362"/>
            <a:ext cx="6626" cy="21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38" idx="0"/>
          </p:cNvCxnSpPr>
          <p:nvPr/>
        </p:nvCxnSpPr>
        <p:spPr>
          <a:xfrm>
            <a:off x="6997148" y="5883965"/>
            <a:ext cx="20805" cy="27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9" idx="0"/>
          </p:cNvCxnSpPr>
          <p:nvPr/>
        </p:nvCxnSpPr>
        <p:spPr>
          <a:xfrm flipV="1">
            <a:off x="7128753" y="4452730"/>
            <a:ext cx="66250" cy="220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9" idx="4"/>
          </p:cNvCxnSpPr>
          <p:nvPr/>
        </p:nvCxnSpPr>
        <p:spPr>
          <a:xfrm flipH="1">
            <a:off x="7017953" y="5239201"/>
            <a:ext cx="110800" cy="1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0180" y="2278666"/>
            <a:ext cx="567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amount of work done at the top (the biggest problem) swamps the amount of work done anywhere else.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O( work at top ) = O(n)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3166" y="5532776"/>
            <a:ext cx="3240157" cy="97773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981282" y="6005230"/>
            <a:ext cx="19546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Most work at the top of the tree!</a:t>
            </a:r>
          </a:p>
        </p:txBody>
      </p:sp>
      <p:sp>
        <p:nvSpPr>
          <p:cNvPr id="87" name="Down Arrow 86"/>
          <p:cNvSpPr/>
          <p:nvPr/>
        </p:nvSpPr>
        <p:spPr>
          <a:xfrm rot="1557368">
            <a:off x="1491575" y="4948902"/>
            <a:ext cx="698104" cy="8349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107019" y="5048016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WINNER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982AD-BD6F-4083-BADE-B4E9F94B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1BE4-D447-424D-9EB9-F4140058BC8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62DD7-4F00-44F8-BED4-AA66B466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85" grpId="0" animBg="1"/>
      <p:bldP spid="87" grpId="0" animBg="1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Third example: bushy tree</a:t>
            </a:r>
          </a:p>
        </p:txBody>
      </p:sp>
      <p:sp>
        <p:nvSpPr>
          <p:cNvPr id="4" name="Oval 3"/>
          <p:cNvSpPr/>
          <p:nvPr/>
        </p:nvSpPr>
        <p:spPr>
          <a:xfrm>
            <a:off x="3894757" y="2015286"/>
            <a:ext cx="1215176" cy="559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3340108" y="307963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4⋅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 flipH="1">
            <a:off x="3773223" y="2574291"/>
            <a:ext cx="729122" cy="50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2147" y="3649949"/>
            <a:ext cx="8891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a HUGE number of leaves, and the total work is dominated by the time to do work at these leaves.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O( work at bottom ) = O( 4</a:t>
            </a:r>
            <a:r>
              <a:rPr lang="en-US" sz="2800" baseline="30000" dirty="0">
                <a:solidFill>
                  <a:srgbClr val="FF0000"/>
                </a:solidFill>
              </a:rPr>
              <a:t>depth of tree</a:t>
            </a:r>
            <a:r>
              <a:rPr lang="en-US" sz="2800" dirty="0">
                <a:solidFill>
                  <a:srgbClr val="FF0000"/>
                </a:solidFill>
              </a:rPr>
              <a:t> ) = O(n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16" name="Oval 15"/>
          <p:cNvSpPr/>
          <p:nvPr/>
        </p:nvSpPr>
        <p:spPr>
          <a:xfrm>
            <a:off x="5006876" y="305195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8" name="Oval 17"/>
          <p:cNvSpPr/>
          <p:nvPr/>
        </p:nvSpPr>
        <p:spPr>
          <a:xfrm>
            <a:off x="4135444" y="3072151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2497153" y="2948203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cxnSp>
        <p:nvCxnSpPr>
          <p:cNvPr id="20" name="Straight Connector 19"/>
          <p:cNvCxnSpPr>
            <a:stCxn id="4" idx="4"/>
            <a:endCxn id="18" idx="0"/>
          </p:cNvCxnSpPr>
          <p:nvPr/>
        </p:nvCxnSpPr>
        <p:spPr>
          <a:xfrm>
            <a:off x="4502345" y="2574291"/>
            <a:ext cx="66214" cy="4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16" idx="0"/>
          </p:cNvCxnSpPr>
          <p:nvPr/>
        </p:nvCxnSpPr>
        <p:spPr>
          <a:xfrm>
            <a:off x="4502345" y="2574291"/>
            <a:ext cx="937646" cy="47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19" idx="0"/>
          </p:cNvCxnSpPr>
          <p:nvPr/>
        </p:nvCxnSpPr>
        <p:spPr>
          <a:xfrm flipH="1">
            <a:off x="2930268" y="2574291"/>
            <a:ext cx="1572077" cy="37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19563" y="618191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040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5907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55464" y="616176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51854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545616" y="623630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385127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81517" y="621615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177907" y="625118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54946" y="598180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89578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9445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90847" y="596164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087237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80999" y="603619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020510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416900" y="601603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13290" y="605106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009050" y="649315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4989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4856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44951" y="647299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1341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-264897" y="654754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74614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1004" y="652738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7394" y="656241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32630" y="625401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77347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17214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568531" y="623386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64921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683" y="630840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898194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4584" y="628825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690974" y="6323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83892" y="58755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2473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2340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319793" y="58553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2716183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-190055" y="592994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649456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045846" y="59097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2236" y="594481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7422493" y="645080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986333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926200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8658394" y="64306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8054784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148546" y="65051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88057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384447" y="648504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780837" y="652007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267781" y="567955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70862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10729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503682" y="565940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900072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93834" y="57339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6833345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229735" y="571379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26125" y="57488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5" y="1934897"/>
            <a:ext cx="3240157" cy="977732"/>
          </a:xfrm>
          <a:prstGeom prst="rect">
            <a:avLst/>
          </a:prstGeom>
        </p:spPr>
      </p:pic>
      <p:sp>
        <p:nvSpPr>
          <p:cNvPr id="104" name="Down Arrow 103"/>
          <p:cNvSpPr/>
          <p:nvPr/>
        </p:nvSpPr>
        <p:spPr>
          <a:xfrm>
            <a:off x="7590120" y="1371467"/>
            <a:ext cx="670284" cy="67767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90120" y="985141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WINNER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08820" y="2380720"/>
            <a:ext cx="1628910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Most work at the bottom of the tree!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BAF57-73F6-432D-A885-9BBE59FF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CAF0-D8E9-45BF-B7FE-8EC787309CF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E5BB7-4F02-4339-AF66-F68882F1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104" grpId="0" animBg="1"/>
      <p:bldP spid="105" grpId="0"/>
      <p:bldP spid="1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Second example: just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320488" y="2276770"/>
            <a:ext cx="4567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branching </a:t>
            </a:r>
            <a:r>
              <a:rPr lang="en-US" sz="2800" b="1" dirty="0"/>
              <a:t>just </a:t>
            </a:r>
            <a:r>
              <a:rPr lang="en-US" sz="2800" dirty="0"/>
              <a:t>balances out the amount of work.</a:t>
            </a:r>
            <a:endParaRPr lang="en-US" sz="2800" b="1" dirty="0"/>
          </a:p>
        </p:txBody>
      </p:sp>
      <p:sp>
        <p:nvSpPr>
          <p:cNvPr id="17" name="Oval 16"/>
          <p:cNvSpPr/>
          <p:nvPr/>
        </p:nvSpPr>
        <p:spPr>
          <a:xfrm>
            <a:off x="6491628" y="1433547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18" name="Oval 17"/>
          <p:cNvSpPr/>
          <p:nvPr/>
        </p:nvSpPr>
        <p:spPr>
          <a:xfrm>
            <a:off x="5786358" y="2523271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7750733" y="328695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5453" y="62460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86963" y="24772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4" name="Oval 23"/>
          <p:cNvSpPr/>
          <p:nvPr/>
        </p:nvSpPr>
        <p:spPr>
          <a:xfrm>
            <a:off x="6698957" y="3308831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94988" y="3304190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752661" y="330939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59629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9496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354" y="62259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87744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81506" y="63004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21017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17407" y="62803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513797" y="63153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0488" y="3342901"/>
            <a:ext cx="4286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same amount of work is done at every level.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320488" y="4436394"/>
            <a:ext cx="9355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(number of levels) * (work per level)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        =  log(n) * O(n) = O(</a:t>
            </a:r>
            <a:r>
              <a:rPr lang="en-US" sz="2800" dirty="0" err="1">
                <a:solidFill>
                  <a:srgbClr val="FF0000"/>
                </a:solidFill>
              </a:rPr>
              <a:t>nlog</a:t>
            </a:r>
            <a:r>
              <a:rPr lang="en-US" sz="2800" dirty="0">
                <a:solidFill>
                  <a:srgbClr val="FF0000"/>
                </a:solidFill>
              </a:rPr>
              <a:t>(n))</a:t>
            </a:r>
          </a:p>
        </p:txBody>
      </p:sp>
      <p:sp>
        <p:nvSpPr>
          <p:cNvPr id="44" name="Oval 43"/>
          <p:cNvSpPr/>
          <p:nvPr/>
        </p:nvSpPr>
        <p:spPr>
          <a:xfrm>
            <a:off x="2622546" y="63137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3" y="5824863"/>
            <a:ext cx="3240157" cy="977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744" y="5650950"/>
            <a:ext cx="110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4"/>
                </a:solidFill>
              </a:rPr>
              <a:t>TIE!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F7877-EDE4-4B24-92F6-4FD2EE9B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5279-17DB-4967-855F-9D8160B4CE24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748F-7EFE-4F95-B5EB-7F2E72DD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1" grpId="0"/>
      <p:bldP spid="5" grpId="0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05"/>
            <a:ext cx="7886700" cy="13548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“Master Method” </a:t>
            </a:r>
            <a:r>
              <a:rPr lang="en-US" dirty="0"/>
              <a:t>makes our lives easier.</a:t>
            </a:r>
          </a:p>
          <a:p>
            <a:r>
              <a:rPr lang="en-US" dirty="0"/>
              <a:t>But it’s basically just codifying a calculation we could do from scratch if we wanted to.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20FA-7831-4E51-AAF5-F0F4B828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D896E-25F4-4965-9806-C62ACE7605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6CB09-824F-4D87-8757-5147597F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721-33E7-0147-800A-5FC2363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6FE5-48FA-E24D-A018-37601C70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solve recurrence relations.</a:t>
            </a:r>
          </a:p>
          <a:p>
            <a:r>
              <a:rPr lang="en-US" dirty="0"/>
              <a:t>More general than the master method.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C02E8-28FB-41D4-B516-05DEAF1E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584-67E7-4485-9459-72DE6A9CF6C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36CB0-7324-49F9-ACCA-EF5057DD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FC2D-3729-B04A-80DD-31F7519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1145" cy="1325563"/>
          </a:xfrm>
        </p:spPr>
        <p:txBody>
          <a:bodyPr/>
          <a:lstStyle/>
          <a:p>
            <a:r>
              <a:rPr lang="en-US" dirty="0"/>
              <a:t>The Substitution Method </a:t>
            </a:r>
            <a:br>
              <a:rPr lang="en-US" dirty="0"/>
            </a:br>
            <a:r>
              <a:rPr lang="en-US" sz="2800" dirty="0"/>
              <a:t>first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return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(assuming n is a power of 2...)</a:t>
                </a:r>
              </a:p>
              <a:p>
                <a:r>
                  <a:rPr lang="en-US" dirty="0"/>
                  <a:t>The Master Method says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this via the Substitution Method.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7F9B3-5749-4EA2-A1AB-782B23D1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00D5-E5C3-4E62-A7ED-BD148793FFF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751E9-8512-4644-B789-B964B050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B1A3-9F2E-1A46-9D5C-EADD08DA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Guess the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8⋅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/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DE629966-4AAF-6A4F-B29D-C63E6BBA5ADD}"/>
              </a:ext>
            </a:extLst>
          </p:cNvPr>
          <p:cNvSpPr/>
          <p:nvPr/>
        </p:nvSpPr>
        <p:spPr>
          <a:xfrm>
            <a:off x="3929451" y="1810485"/>
            <a:ext cx="1235675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/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blipFill>
                <a:blip r:embed="rId4"/>
                <a:stretch>
                  <a:fillRect l="-350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54236AA8-E79B-5A40-925F-CF99F2B637C9}"/>
              </a:ext>
            </a:extLst>
          </p:cNvPr>
          <p:cNvSpPr/>
          <p:nvPr/>
        </p:nvSpPr>
        <p:spPr>
          <a:xfrm>
            <a:off x="4213657" y="3090207"/>
            <a:ext cx="1190661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/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blipFill>
                <a:blip r:embed="rId5"/>
                <a:stretch>
                  <a:fillRect l="-263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363D870C-438C-D940-8280-F8508770F96F}"/>
              </a:ext>
            </a:extLst>
          </p:cNvPr>
          <p:cNvSpPr/>
          <p:nvPr/>
        </p:nvSpPr>
        <p:spPr>
          <a:xfrm>
            <a:off x="4250727" y="2496060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C8A09-8936-5E4A-9AC2-117CE41D9A18}"/>
              </a:ext>
            </a:extLst>
          </p:cNvPr>
          <p:cNvSpPr txBox="1"/>
          <p:nvPr/>
        </p:nvSpPr>
        <p:spPr>
          <a:xfrm>
            <a:off x="5165126" y="2594183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D2AA5E-E3A3-8C42-A01D-F6954C0CA119}"/>
              </a:ext>
            </a:extLst>
          </p:cNvPr>
          <p:cNvSpPr/>
          <p:nvPr/>
        </p:nvSpPr>
        <p:spPr>
          <a:xfrm>
            <a:off x="4403127" y="3851921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DDEF5-4FE4-5448-AE05-792CA58428B1}"/>
              </a:ext>
            </a:extLst>
          </p:cNvPr>
          <p:cNvSpPr txBox="1"/>
          <p:nvPr/>
        </p:nvSpPr>
        <p:spPr>
          <a:xfrm>
            <a:off x="5312834" y="4020271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/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Guessing the pattern: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Plug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get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blipFill>
                <a:blip r:embed="rId6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8BDF9BD-1688-B744-8218-1EA004044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256" y="4300421"/>
            <a:ext cx="1344440" cy="1591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2EDD7-3298-FA43-AEA2-12720ECCF118}"/>
              </a:ext>
            </a:extLst>
          </p:cNvPr>
          <p:cNvSpPr txBox="1"/>
          <p:nvPr/>
        </p:nvSpPr>
        <p:spPr>
          <a:xfrm>
            <a:off x="7037846" y="1161100"/>
            <a:ext cx="2035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guess the answer however you want: meta-reasoning, a little bird told you, wishful thinking, etc.  One useful way is to try to “unroll” the recursion, like we’re doing here.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DB07367-98E2-4F24-8DC8-6D0E8F4A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9929-1898-414B-99AC-D8A51248B765}" type="datetime1">
              <a:rPr lang="en-US" smtClean="0"/>
              <a:t>9/20/2023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A73190C-E109-4A36-8A00-9CEA103A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build="p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CCF-B2A7-A746-8747-7DAF7DEE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AD5A-0FF5-484E-AED0-79B047A7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Substitution Method works where the Master Method does not.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2498-5289-4939-A58A-913B62BC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9DDC-1A1A-45B4-BD52-BB20DB89FDE3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D05DB-7033-47F1-92A0-895A9A30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8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28649" y="1825625"/>
            <a:ext cx="8428853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What happens if the sub-problems are different sizes?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And when might that happen?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C80F2-F996-4884-A758-3B372CA9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81B05-4694-4EE0-B603-24B509EDA482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BAAFC-2BC7-4E08-A67F-4882F47B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979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Recurrence Relations!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calculate the runtime a recursive algorithm?</a:t>
            </a:r>
            <a:endParaRPr lang="en-US" sz="2800" dirty="0"/>
          </a:p>
          <a:p>
            <a:r>
              <a:rPr lang="en-US" sz="3200" dirty="0"/>
              <a:t>The Master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useful theorem so we don’t have to answer this question from scratch each time.</a:t>
            </a:r>
            <a:r>
              <a:rPr lang="en-US" sz="2800" b="1" i="1" dirty="0">
                <a:solidFill>
                  <a:schemeClr val="accent4"/>
                </a:solidFill>
              </a:rPr>
              <a:t> </a:t>
            </a:r>
          </a:p>
          <a:p>
            <a:r>
              <a:rPr lang="en-US" sz="3200" dirty="0"/>
              <a:t>The Substitution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different way to solve recurrence relations, more general than the Master Method.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61EEC11-5C0E-A34D-A212-63B8501294A0}"/>
              </a:ext>
            </a:extLst>
          </p:cNvPr>
          <p:cNvSpPr/>
          <p:nvPr/>
        </p:nvSpPr>
        <p:spPr>
          <a:xfrm rot="10033507">
            <a:off x="4723807" y="1559954"/>
            <a:ext cx="1013254" cy="53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B8A3-0F47-4F29-998A-612E22E1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60AB8-5D2D-45E0-BA01-6B15805173C9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B2F67-304C-4913-94F3-BB4F43F1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61" y="1361593"/>
            <a:ext cx="854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Let T(n) be the running time of </a:t>
            </a:r>
            <a:r>
              <a:rPr lang="en-US" sz="3200" dirty="0" err="1"/>
              <a:t>MergeSort</a:t>
            </a:r>
            <a:r>
              <a:rPr lang="en-US" sz="3200" dirty="0"/>
              <a:t> on a length n array.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know that </a:t>
            </a:r>
            <a:r>
              <a:rPr lang="en-US" sz="3200" dirty="0">
                <a:solidFill>
                  <a:schemeClr val="accent4"/>
                </a:solidFill>
              </a:rPr>
              <a:t>T(n) = O(</a:t>
            </a:r>
            <a:r>
              <a:rPr lang="en-US" sz="3200" dirty="0" err="1">
                <a:solidFill>
                  <a:schemeClr val="accent4"/>
                </a:solidFill>
              </a:rPr>
              <a:t>nlog</a:t>
            </a:r>
            <a:r>
              <a:rPr lang="en-US" sz="3200" dirty="0">
                <a:solidFill>
                  <a:schemeClr val="accent4"/>
                </a:solidFill>
              </a:rPr>
              <a:t>(n)).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also know that T(n) satisfies: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MERGE</a:t>
                </a:r>
                <a:r>
                  <a:rPr lang="en-US" sz="2000" dirty="0"/>
                  <a:t>(L,R)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 rotWithShape="0">
                <a:blip r:embed="rId2"/>
                <a:stretch>
                  <a:fillRect l="-1751" b="-32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15587-7321-4578-9CA3-86D812BD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22854-8CF5-44D7-96C0-4EDFC5A91239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1ED2D-BF34-4AE2-B70E-FB29DC0E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61" y="1361593"/>
            <a:ext cx="854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Let T(n) be the running time of </a:t>
            </a:r>
            <a:r>
              <a:rPr lang="en-US" sz="3200" dirty="0" err="1"/>
              <a:t>MergeSort</a:t>
            </a:r>
            <a:r>
              <a:rPr lang="en-US" sz="3200" dirty="0"/>
              <a:t> on a length n array.</a:t>
            </a:r>
            <a:endParaRPr lang="en-US" sz="2800" dirty="0">
              <a:solidFill>
                <a:schemeClr val="accent4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know that </a:t>
            </a:r>
            <a:r>
              <a:rPr lang="en-US" sz="3200" dirty="0">
                <a:solidFill>
                  <a:schemeClr val="accent4"/>
                </a:solidFill>
              </a:rPr>
              <a:t>T(n) = O(</a:t>
            </a:r>
            <a:r>
              <a:rPr lang="en-US" sz="3200" dirty="0" err="1">
                <a:solidFill>
                  <a:schemeClr val="accent4"/>
                </a:solidFill>
              </a:rPr>
              <a:t>nlog</a:t>
            </a:r>
            <a:r>
              <a:rPr lang="en-US" sz="3200" dirty="0">
                <a:solidFill>
                  <a:schemeClr val="accent4"/>
                </a:solidFill>
              </a:rPr>
              <a:t>(n)).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also know that T(n) satisfies: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MERGE</a:t>
                </a:r>
                <a:r>
                  <a:rPr lang="en-US" sz="2000" dirty="0"/>
                  <a:t>(L,R)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 rotWithShape="0">
                <a:blip r:embed="rId2"/>
                <a:stretch>
                  <a:fillRect l="-1751" b="-32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11⋅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0478E4-5CF3-7049-A376-F12DDB056CD3}"/>
              </a:ext>
            </a:extLst>
          </p:cNvPr>
          <p:cNvSpPr txBox="1"/>
          <p:nvPr/>
        </p:nvSpPr>
        <p:spPr>
          <a:xfrm>
            <a:off x="0" y="5531336"/>
            <a:ext cx="5277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Last time we showed that the time to run MERGE on a problem of size n is O(n).  For concreteness, let’s say that it’s at most 11n operations.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E7C92-F322-F348-AE13-490109FD44EA}"/>
              </a:ext>
            </a:extLst>
          </p:cNvPr>
          <p:cNvCxnSpPr>
            <a:cxnSpLocks/>
          </p:cNvCxnSpPr>
          <p:nvPr/>
        </p:nvCxnSpPr>
        <p:spPr>
          <a:xfrm flipV="1">
            <a:off x="3966519" y="5115698"/>
            <a:ext cx="131503" cy="345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10D31-8B8A-4141-BA17-E7729447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8347-78FA-4133-B9D5-46184241FCF4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B234-F017-4A92-98D8-B3EBF6C9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2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</a:t>
                </a:r>
                <a:r>
                  <a:rPr lang="en-US" b="1" dirty="0">
                    <a:solidFill>
                      <a:schemeClr val="tx1"/>
                    </a:solidFill>
                  </a:rPr>
                  <a:t>recurrence relation.</a:t>
                </a:r>
              </a:p>
              <a:p>
                <a:r>
                  <a:rPr lang="en-US" dirty="0"/>
                  <a:t>It gives us a formula for T(n) in terms of T(less than n)</a:t>
                </a:r>
              </a:p>
              <a:p>
                <a:endParaRPr lang="en-US" dirty="0"/>
              </a:p>
              <a:p>
                <a:r>
                  <a:rPr lang="en-US" dirty="0"/>
                  <a:t>The challenge: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4"/>
                    </a:solidFill>
                  </a:rPr>
                  <a:t>Given a recurrence relation for T(n), find a closed form expression for T(n).</a:t>
                </a:r>
              </a:p>
              <a:p>
                <a:pPr marL="0" indent="0" algn="ctr">
                  <a:buNone/>
                </a:pPr>
                <a:endParaRPr lang="en-US" b="1" i="1" dirty="0">
                  <a:solidFill>
                    <a:srgbClr val="005ECE"/>
                  </a:solidFill>
                </a:endParaRPr>
              </a:p>
              <a:p>
                <a:r>
                  <a:rPr lang="en-US" dirty="0"/>
                  <a:t>For example, T(n) = O(</a:t>
                </a:r>
                <a:r>
                  <a:rPr lang="en-US" dirty="0" err="1"/>
                  <a:t>nlog</a:t>
                </a:r>
                <a:r>
                  <a:rPr lang="en-US" dirty="0"/>
                  <a:t>(n))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  <a:blipFill>
                <a:blip r:embed="rId2"/>
                <a:stretch>
                  <a:fillRect l="-1192" r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E63A240-6B1A-CD9B-4E7E-6EC6F57D887E}"/>
              </a:ext>
            </a:extLst>
          </p:cNvPr>
          <p:cNvGrpSpPr/>
          <p:nvPr/>
        </p:nvGrpSpPr>
        <p:grpSpPr>
          <a:xfrm>
            <a:off x="5181600" y="5213478"/>
            <a:ext cx="4401623" cy="1545088"/>
            <a:chOff x="5181600" y="5213478"/>
            <a:chExt cx="4401623" cy="15450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E2868A-EE0C-381E-1218-577C2209B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6126" y="5467928"/>
              <a:ext cx="1507097" cy="1290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F975DC-A466-EA1F-C60C-C39C08A7BCE1}"/>
                    </a:ext>
                  </a:extLst>
                </p:cNvPr>
                <p:cNvSpPr txBox="1"/>
                <p:nvPr/>
              </p:nvSpPr>
              <p:spPr>
                <a:xfrm>
                  <a:off x="5181600" y="5213478"/>
                  <a:ext cx="3017517" cy="14457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Note that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+11⋅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(with a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) is also a recurrence relation!  Does it matter for a conclusion like T(n) = O(n log(n))?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F975DC-A466-EA1F-C60C-C39C08A7B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5213478"/>
                  <a:ext cx="3017517" cy="1445717"/>
                </a:xfrm>
                <a:prstGeom prst="rect">
                  <a:avLst/>
                </a:prstGeom>
                <a:blipFill>
                  <a:blip r:embed="rId4"/>
                  <a:stretch>
                    <a:fillRect t="-1739" r="-1261" b="-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A83AE-EB73-4347-810E-4AB85E4E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4629-F7D1-4F44-9D48-45A609D1844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0F3A-6300-4FD9-891D-525DCBD1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81" y="220005"/>
            <a:ext cx="7886700" cy="1325563"/>
          </a:xfrm>
        </p:spPr>
        <p:txBody>
          <a:bodyPr/>
          <a:lstStyle/>
          <a:p>
            <a:r>
              <a:rPr lang="en-US" dirty="0"/>
              <a:t>Technicalities I</a:t>
            </a:r>
            <a:br>
              <a:rPr lang="en-US" dirty="0"/>
            </a:br>
            <a:r>
              <a:rPr lang="en-US" sz="3600" dirty="0">
                <a:solidFill>
                  <a:srgbClr val="7030A0"/>
                </a:solidFill>
              </a:rPr>
              <a:t>Base Cases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</p:spPr>
            <p:txBody>
              <a:bodyPr/>
              <a:lstStyle/>
              <a:p>
                <a:r>
                  <a:rPr lang="en-US" dirty="0"/>
                  <a:t>Formally, we should always have </a:t>
                </a:r>
                <a:r>
                  <a:rPr lang="en-US" dirty="0">
                    <a:solidFill>
                      <a:srgbClr val="FF6400"/>
                    </a:solidFill>
                  </a:rPr>
                  <a:t>base cases </a:t>
                </a:r>
                <a:r>
                  <a:rPr lang="en-US" dirty="0"/>
                  <a:t>with recurrence relations.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FF64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dirty="0"/>
                  <a:t>is not the same function as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000000000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no matter what T is, </a:t>
                </a:r>
                <a:r>
                  <a:rPr lang="en-US" dirty="0">
                    <a:solidFill>
                      <a:srgbClr val="FF6400"/>
                    </a:solidFill>
                  </a:rPr>
                  <a:t>T(1) is O(1), </a:t>
                </a:r>
                <a:r>
                  <a:rPr lang="en-US" dirty="0"/>
                  <a:t>so sometimes we’ll just omit it.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  <a:blipFill>
                <a:blip r:embed="rId2"/>
                <a:stretch>
                  <a:fillRect l="-1159" t="-2326" r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88" y="5066034"/>
            <a:ext cx="1914844" cy="1791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3999" y="5308123"/>
            <a:ext cx="239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Why is T(1) = O(1)?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FCDAA-5508-4B82-8354-054012FD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7EEA-968A-48C5-A1A6-46A51E51FF3F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06E0F-D477-47E0-A107-69C891AB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played around with these examples 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0CE0B-D89C-4EB5-9C42-CF7522A8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8C14-AAC3-4E31-BDA1-4EBB67CE6AFC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3B81-EDBB-4146-980F-BAF6DFD2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4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26" y="32145"/>
            <a:ext cx="7276216" cy="1325563"/>
          </a:xfrm>
        </p:spPr>
        <p:txBody>
          <a:bodyPr/>
          <a:lstStyle/>
          <a:p>
            <a:r>
              <a:rPr lang="en-US" dirty="0"/>
              <a:t>One approach for all of these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FB73F3-BD29-DE4B-9C10-FE72A4091B24}"/>
              </a:ext>
            </a:extLst>
          </p:cNvPr>
          <p:cNvGrpSpPr/>
          <p:nvPr/>
        </p:nvGrpSpPr>
        <p:grpSpPr>
          <a:xfrm>
            <a:off x="893752" y="1119478"/>
            <a:ext cx="7890643" cy="5509428"/>
            <a:chOff x="893752" y="1119478"/>
            <a:chExt cx="7890643" cy="5509428"/>
          </a:xfrm>
        </p:grpSpPr>
        <p:sp>
          <p:nvSpPr>
            <p:cNvPr id="4" name="Oval 3"/>
            <p:cNvSpPr/>
            <p:nvPr/>
          </p:nvSpPr>
          <p:spPr>
            <a:xfrm>
              <a:off x="5287900" y="1119478"/>
              <a:ext cx="1590671" cy="7061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Size 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277652" y="2041032"/>
              <a:ext cx="1249790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764342" y="2041032"/>
              <a:ext cx="1133899" cy="47808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n/2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222641" y="2795795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959647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50942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163007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24321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15616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009077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93440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77803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764342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377694" y="572433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42176" y="589887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4719" y="6167241"/>
              <a:ext cx="1075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(Size 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57876" y="478282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156928" y="2828270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069143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42176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813642" y="432354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60173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646959" y="4323544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525071" y="434194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469743" y="434158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293727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12099" y="320581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675897" y="5738620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267192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60653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445016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2029379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615918" y="590465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229270" y="571069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893752" y="5885234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6830" y="1411937"/>
            <a:ext cx="3565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The “tree” approach from last time.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Add up all the work done at all the sub-problems.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2BB7DC91-E3A3-4273-9E6E-684F672F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A61-7B45-4222-8EBB-62A9FC894395}" type="datetime1">
              <a:rPr lang="en-US" smtClean="0"/>
              <a:t>9/20/2023</a:t>
            </a:fld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13F7AED-24EC-44AF-B2AE-A1DD20AB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29599</TotalTime>
  <Words>2190</Words>
  <Application>Microsoft Office PowerPoint</Application>
  <PresentationFormat>On-screen Show (4:3)</PresentationFormat>
  <Paragraphs>430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Athelas</vt:lpstr>
      <vt:lpstr>Calibri</vt:lpstr>
      <vt:lpstr>Calibri Light</vt:lpstr>
      <vt:lpstr>Cambria Math</vt:lpstr>
      <vt:lpstr>1_Office Theme</vt:lpstr>
      <vt:lpstr>Office Theme</vt:lpstr>
      <vt:lpstr>Lecture </vt:lpstr>
      <vt:lpstr>Last time….</vt:lpstr>
      <vt:lpstr>Today</vt:lpstr>
      <vt:lpstr>Running time of MergeSort</vt:lpstr>
      <vt:lpstr>Running time of MergeSort</vt:lpstr>
      <vt:lpstr>Recurrence Relations</vt:lpstr>
      <vt:lpstr>Technicalities I Base Cases</vt:lpstr>
      <vt:lpstr>PowerPoint Presentation</vt:lpstr>
      <vt:lpstr>One approach for all of these</vt:lpstr>
      <vt:lpstr>PowerPoint Presentation</vt:lpstr>
      <vt:lpstr>PowerPoint Presentation</vt:lpstr>
      <vt:lpstr>More examples</vt:lpstr>
      <vt:lpstr>The master theorem</vt:lpstr>
      <vt:lpstr>The master theorem</vt:lpstr>
      <vt:lpstr>Technicalities II Integer division</vt:lpstr>
      <vt:lpstr>Examples (details on board)</vt:lpstr>
      <vt:lpstr>Even more generally,  for T(n) = aT(n/b) + f(n)…</vt:lpstr>
      <vt:lpstr>Understanding the Master Theorem</vt:lpstr>
      <vt:lpstr>The eternal struggle</vt:lpstr>
      <vt:lpstr>Consider our three warm-ups</vt:lpstr>
      <vt:lpstr>First example: tall and skinny tree</vt:lpstr>
      <vt:lpstr>Third example: bushy tree</vt:lpstr>
      <vt:lpstr>Second example: just right</vt:lpstr>
      <vt:lpstr>What have we learned?</vt:lpstr>
      <vt:lpstr>The Substitution Method</vt:lpstr>
      <vt:lpstr>The Substitution Method  first example</vt:lpstr>
      <vt:lpstr>Step 1: Guess the answer</vt:lpstr>
      <vt:lpstr>Why two methods?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Mary Katherine Wootters</dc:creator>
  <cp:lastModifiedBy>Nazeef Ul Haq</cp:lastModifiedBy>
  <cp:revision>154</cp:revision>
  <cp:lastPrinted>2020-01-30T06:01:17Z</cp:lastPrinted>
  <dcterms:created xsi:type="dcterms:W3CDTF">2017-04-07T20:39:43Z</dcterms:created>
  <dcterms:modified xsi:type="dcterms:W3CDTF">2023-09-20T10:59:36Z</dcterms:modified>
</cp:coreProperties>
</file>